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half" idx="1"/>
          </p:nvPr>
        </p:nvSpPr>
        <p:spPr>
          <a:xfrm>
            <a:off x="1218959" y="3209400"/>
            <a:ext cx="21944882" cy="37944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18959" y="3209400"/>
            <a:ext cx="7066082" cy="37944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idx="1"/>
          </p:nvPr>
        </p:nvSpPr>
        <p:spPr>
          <a:xfrm>
            <a:off x="1218959" y="3209400"/>
            <a:ext cx="21944882" cy="795492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Body Level One…"/>
          <p:cNvSpPr txBox="1"/>
          <p:nvPr>
            <p:ph type="body" idx="1"/>
          </p:nvPr>
        </p:nvSpPr>
        <p:spPr>
          <a:xfrm>
            <a:off x="1218959" y="3209400"/>
            <a:ext cx="21944882" cy="79549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idx="1"/>
          </p:nvPr>
        </p:nvSpPr>
        <p:spPr>
          <a:xfrm>
            <a:off x="1218959" y="547199"/>
            <a:ext cx="21944882" cy="1061604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idx="1"/>
          </p:nvPr>
        </p:nvSpPr>
        <p:spPr>
          <a:xfrm>
            <a:off x="1218959" y="3209400"/>
            <a:ext cx="21944882" cy="795492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half" idx="1"/>
          </p:nvPr>
        </p:nvSpPr>
        <p:spPr>
          <a:xfrm>
            <a:off x="1218959" y="3209400"/>
            <a:ext cx="21944882" cy="379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quarter" idx="1"/>
          </p:nvPr>
        </p:nvSpPr>
        <p:spPr>
          <a:xfrm>
            <a:off x="1218959" y="3209400"/>
            <a:ext cx="7066082" cy="3794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pc="0" sz="1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18959" y="3209400"/>
            <a:ext cx="21944882" cy="795492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Body Level One…"/>
          <p:cNvSpPr txBox="1"/>
          <p:nvPr>
            <p:ph type="body" idx="1"/>
          </p:nvPr>
        </p:nvSpPr>
        <p:spPr>
          <a:xfrm>
            <a:off x="1218959" y="547199"/>
            <a:ext cx="21944882" cy="10616042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half" idx="1"/>
          </p:nvPr>
        </p:nvSpPr>
        <p:spPr>
          <a:xfrm>
            <a:off x="1218959" y="3209400"/>
            <a:ext cx="10708921" cy="795492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1218959" y="547199"/>
            <a:ext cx="21944882" cy="228996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1218959" y="3209400"/>
            <a:ext cx="10708921" cy="37944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120" y="1270080"/>
            <a:ext cx="10922041" cy="111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" strike="noStrike" sz="4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31999" marR="0" indent="-323999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10285" marR="0" indent="-370285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392000" marR="0" indent="-3840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857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89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721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53599" marR="0" indent="-34560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b="0" baseline="0" cap="none" i="0" spc="-1" strike="noStrike" sz="32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asa la Cerradilla…"/>
          <p:cNvSpPr txBox="1"/>
          <p:nvPr/>
        </p:nvSpPr>
        <p:spPr>
          <a:xfrm>
            <a:off x="315097" y="3529116"/>
            <a:ext cx="6325131" cy="25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/>
          <a:p>
            <a:pPr algn="ctr" defTabSz="704087">
              <a:defRPr spc="-77" sz="616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Casa la Cerradilla</a:t>
            </a:r>
            <a:endParaRPr spc="0"/>
          </a:p>
          <a:p>
            <a:pPr algn="ctr" defTabSz="704087">
              <a:defRPr spc="-77" sz="308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 spc="0" sz="6160"/>
          </a:p>
          <a:p>
            <a:pPr algn="ctr" defTabSz="704087">
              <a:defRPr spc="-77" sz="308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The front of the house</a:t>
            </a:r>
          </a:p>
        </p:txBody>
      </p:sp>
      <p:pic>
        <p:nvPicPr>
          <p:cNvPr id="233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1045" y="1263244"/>
            <a:ext cx="16838997" cy="1135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asa la Cerradilla"/>
          <p:cNvSpPr txBox="1"/>
          <p:nvPr/>
        </p:nvSpPr>
        <p:spPr>
          <a:xfrm>
            <a:off x="703820" y="2632646"/>
            <a:ext cx="5407883" cy="979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621791">
              <a:defRPr spc="-68" sz="544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70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9189" y="831805"/>
            <a:ext cx="17495795" cy="1161830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he roof terrace with hills behind"/>
          <p:cNvSpPr txBox="1"/>
          <p:nvPr/>
        </p:nvSpPr>
        <p:spPr>
          <a:xfrm>
            <a:off x="1005339" y="4376078"/>
            <a:ext cx="4286884" cy="1165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 defTabSz="640079">
              <a:defRPr spc="-70" sz="3359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The roof terrace with hills behind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asa la Cerradilla"/>
          <p:cNvSpPr txBox="1"/>
          <p:nvPr/>
        </p:nvSpPr>
        <p:spPr>
          <a:xfrm>
            <a:off x="583026" y="2413509"/>
            <a:ext cx="5893004" cy="2467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50391">
              <a:defRPr spc="-93" sz="744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74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7844" y="1050942"/>
            <a:ext cx="16900461" cy="1140110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he front porch and front garden…"/>
          <p:cNvSpPr txBox="1"/>
          <p:nvPr/>
        </p:nvSpPr>
        <p:spPr>
          <a:xfrm>
            <a:off x="69862" y="6464313"/>
            <a:ext cx="7089505" cy="576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/>
          <a:p>
            <a: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The front porch and front garden</a:t>
            </a:r>
            <a:endParaRPr spc="-1"/>
          </a:p>
          <a:p>
            <a:pPr algn="ctr">
              <a:defRPr spc="-1" sz="4800"/>
            </a:pPr>
          </a:p>
          <a:p>
            <a:pPr algn="ctr">
              <a:defRPr spc="-100" sz="36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(the wall will be heightened and a bungalow is now behind the wall)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asa la Cerradilla"/>
          <p:cNvSpPr txBox="1"/>
          <p:nvPr/>
        </p:nvSpPr>
        <p:spPr>
          <a:xfrm>
            <a:off x="1083450" y="2266063"/>
            <a:ext cx="5115596" cy="1511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594359">
              <a:defRPr spc="-65" sz="52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78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3249" y="1033065"/>
            <a:ext cx="17269055" cy="1164976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he winter dining area and front door…"/>
          <p:cNvSpPr txBox="1"/>
          <p:nvPr/>
        </p:nvSpPr>
        <p:spPr>
          <a:xfrm>
            <a:off x="300060" y="4811529"/>
            <a:ext cx="6363630" cy="329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lnSpc>
                <a:spcPct val="90000"/>
              </a:lnSpc>
              <a:spcBef>
                <a:spcPts val="2400"/>
              </a:spcBef>
              <a:defRPr spc="-1" sz="4400">
                <a:solidFill>
                  <a:srgbClr val="AA794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The winter dining area and front door </a:t>
            </a:r>
          </a:p>
          <a:p>
            <a:pPr algn="ctr">
              <a:lnSpc>
                <a:spcPct val="90000"/>
              </a:lnSpc>
              <a:spcBef>
                <a:spcPts val="2400"/>
              </a:spcBef>
              <a:defRPr spc="-1" sz="4400">
                <a:solidFill>
                  <a:srgbClr val="AA794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  <a:p>
            <a:pPr algn="ctr">
              <a:defRPr spc="-1" sz="3200">
                <a:solidFill>
                  <a:srgbClr val="AA794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(the study/bedroom 3 door is in middle of the picture)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asa la Cerradilla"/>
          <p:cNvSpPr txBox="1"/>
          <p:nvPr/>
        </p:nvSpPr>
        <p:spPr>
          <a:xfrm>
            <a:off x="324046" y="2353744"/>
            <a:ext cx="7144172" cy="25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77823">
              <a:defRPr spc="-96" sz="7679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82" name="image14.jpeg" descr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2834" y="1232495"/>
            <a:ext cx="16942463" cy="1125085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Kitchen (Washing area)"/>
          <p:cNvSpPr txBox="1"/>
          <p:nvPr/>
        </p:nvSpPr>
        <p:spPr>
          <a:xfrm>
            <a:off x="1043966" y="7126877"/>
            <a:ext cx="4748215" cy="2259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Kitchen (Washing area)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asa la Cerradilla"/>
          <p:cNvSpPr txBox="1"/>
          <p:nvPr/>
        </p:nvSpPr>
        <p:spPr>
          <a:xfrm>
            <a:off x="762320" y="2254136"/>
            <a:ext cx="5600562" cy="141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649223">
              <a:defRPr spc="-71" sz="568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86" name="image15.jpeg" descr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466" y="1001790"/>
            <a:ext cx="17266674" cy="1146615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Kitchen (Cooking area)…"/>
          <p:cNvSpPr txBox="1"/>
          <p:nvPr/>
        </p:nvSpPr>
        <p:spPr>
          <a:xfrm>
            <a:off x="290318" y="5033490"/>
            <a:ext cx="6244967" cy="27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Kitchen (Cooking area)</a:t>
            </a:r>
          </a:p>
          <a:p>
            <a:pPr algn="ctr">
              <a:defRPr spc="-1" sz="35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(As 20 years old might need refurnish)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16.jpeg" descr="image16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92854" y="460074"/>
            <a:ext cx="22655914" cy="12685282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"/>
          <p:cNvSpPr txBox="1"/>
          <p:nvPr/>
        </p:nvSpPr>
        <p:spPr>
          <a:xfrm>
            <a:off x="11976025" y="6728389"/>
            <a:ext cx="431950" cy="2592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/>
          </a:p>
        </p:txBody>
      </p:sp>
      <p:sp>
        <p:nvSpPr>
          <p:cNvPr id="291" name="Sitting room…"/>
          <p:cNvSpPr txBox="1"/>
          <p:nvPr/>
        </p:nvSpPr>
        <p:spPr>
          <a:xfrm>
            <a:off x="9920279" y="3885852"/>
            <a:ext cx="5292827" cy="167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0" sz="4000">
                <a:solidFill>
                  <a:srgbClr val="A7A7A7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pc="-1" sz="6000"/>
              <a:t>Sitting room</a:t>
            </a:r>
            <a:r>
              <a:t> </a:t>
            </a:r>
          </a:p>
          <a:p>
            <a:pPr algn="ctr">
              <a:defRPr spc="0" sz="4000">
                <a:solidFill>
                  <a:srgbClr val="A7A7A7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(with main television)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asa la Cerradilla"/>
          <p:cNvSpPr txBox="1"/>
          <p:nvPr/>
        </p:nvSpPr>
        <p:spPr>
          <a:xfrm>
            <a:off x="782242" y="2234214"/>
            <a:ext cx="5853706" cy="1778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676655">
              <a:defRPr spc="-74" sz="592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94" name="image17.jpeg" descr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2825" y="1204912"/>
            <a:ext cx="17026019" cy="113063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Bedroom 1"/>
          <p:cNvSpPr txBox="1"/>
          <p:nvPr/>
        </p:nvSpPr>
        <p:spPr>
          <a:xfrm>
            <a:off x="1867033" y="7446842"/>
            <a:ext cx="3313441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Bedroom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asa la Cerradilla"/>
          <p:cNvSpPr txBox="1"/>
          <p:nvPr/>
        </p:nvSpPr>
        <p:spPr>
          <a:xfrm>
            <a:off x="682634" y="2692411"/>
            <a:ext cx="5179874" cy="169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594359">
              <a:defRPr spc="-65" sz="52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98" name="image18.jpeg" descr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7672" y="1118195"/>
            <a:ext cx="17287233" cy="1147980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Bedroom 2"/>
          <p:cNvSpPr txBox="1"/>
          <p:nvPr/>
        </p:nvSpPr>
        <p:spPr>
          <a:xfrm>
            <a:off x="1373242" y="6432000"/>
            <a:ext cx="3225601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Bedroom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asa la Cerradilla"/>
          <p:cNvSpPr txBox="1"/>
          <p:nvPr/>
        </p:nvSpPr>
        <p:spPr>
          <a:xfrm>
            <a:off x="861928" y="3031077"/>
            <a:ext cx="5222752" cy="2442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41247">
              <a:defRPr spc="-92" sz="736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02" name="image19.jpeg" descr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3865" y="1170472"/>
            <a:ext cx="16756020" cy="11303664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One of the shower rooms"/>
          <p:cNvSpPr txBox="1"/>
          <p:nvPr/>
        </p:nvSpPr>
        <p:spPr>
          <a:xfrm>
            <a:off x="1496323" y="7226522"/>
            <a:ext cx="3953962" cy="161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One of the shower rooms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asa la Cerradilla"/>
          <p:cNvSpPr txBox="1"/>
          <p:nvPr/>
        </p:nvSpPr>
        <p:spPr>
          <a:xfrm>
            <a:off x="297665" y="2871705"/>
            <a:ext cx="5891915" cy="277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06" name="image20.jpeg" descr="image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5928" y="1210270"/>
            <a:ext cx="17009526" cy="11295389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Pool with annex to the left"/>
          <p:cNvSpPr txBox="1"/>
          <p:nvPr/>
        </p:nvSpPr>
        <p:spPr>
          <a:xfrm>
            <a:off x="1102510" y="7555095"/>
            <a:ext cx="4282225" cy="161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Pool with annex to the left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asa la Cerradilla…"/>
          <p:cNvSpPr txBox="1"/>
          <p:nvPr/>
        </p:nvSpPr>
        <p:spPr>
          <a:xfrm>
            <a:off x="901771" y="4365822"/>
            <a:ext cx="6703486" cy="25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/>
          <a:p>
            <a:pPr algn="ctr" defTabSz="704087">
              <a:defRPr spc="-77" sz="616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Casa la Cerradilla</a:t>
            </a:r>
            <a:endParaRPr spc="0"/>
          </a:p>
          <a:p>
            <a:pPr algn="ctr" defTabSz="704087">
              <a:defRPr spc="-77" sz="308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endParaRPr spc="0" sz="6160"/>
          </a:p>
          <a:p>
            <a:pPr algn="ctr" defTabSz="704087">
              <a:defRPr spc="-77" sz="308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Location is red “tear drop”</a:t>
            </a:r>
          </a:p>
        </p:txBody>
      </p:sp>
      <p:pic>
        <p:nvPicPr>
          <p:cNvPr id="236" name="image3.jpeg" descr="image3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717" y="1188636"/>
            <a:ext cx="14439444" cy="11338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asa la Cerradilla"/>
          <p:cNvSpPr txBox="1"/>
          <p:nvPr/>
        </p:nvSpPr>
        <p:spPr>
          <a:xfrm>
            <a:off x="842007" y="2692411"/>
            <a:ext cx="5194971" cy="243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41247">
              <a:defRPr spc="-92" sz="736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10" name="image21.jpeg" descr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8679" y="1150550"/>
            <a:ext cx="17066383" cy="1133314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Main annex rooms"/>
          <p:cNvSpPr txBox="1"/>
          <p:nvPr/>
        </p:nvSpPr>
        <p:spPr>
          <a:xfrm>
            <a:off x="1512087" y="6981587"/>
            <a:ext cx="3565120" cy="161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Main annex rooms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asa la Cerradilla"/>
          <p:cNvSpPr txBox="1"/>
          <p:nvPr/>
        </p:nvSpPr>
        <p:spPr>
          <a:xfrm>
            <a:off x="961536" y="2094763"/>
            <a:ext cx="5236137" cy="252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77823">
              <a:defRPr spc="-96" sz="7679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14" name="image22.jpeg" descr="image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4295" y="1150550"/>
            <a:ext cx="17070453" cy="1133584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Annex bedroom"/>
          <p:cNvSpPr txBox="1"/>
          <p:nvPr/>
        </p:nvSpPr>
        <p:spPr>
          <a:xfrm>
            <a:off x="1392424" y="6789015"/>
            <a:ext cx="4374361" cy="8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Annex bedroom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asa la Cerradilla"/>
          <p:cNvSpPr txBox="1"/>
          <p:nvPr/>
        </p:nvSpPr>
        <p:spPr>
          <a:xfrm>
            <a:off x="622869" y="2692411"/>
            <a:ext cx="5588267" cy="212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731520">
              <a:defRPr spc="-80" sz="64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18" name="image23.jpeg" descr="image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2641" y="851727"/>
            <a:ext cx="17541872" cy="11648899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Annex  shower room…"/>
          <p:cNvSpPr txBox="1"/>
          <p:nvPr/>
        </p:nvSpPr>
        <p:spPr>
          <a:xfrm>
            <a:off x="218504" y="7704804"/>
            <a:ext cx="5960171" cy="142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Annex  shower room</a:t>
            </a:r>
          </a:p>
          <a:p>
            <a:pPr algn="ctr">
              <a:defRPr spc="-1" sz="36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and pool “changing” 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asa la Cerradilla"/>
          <p:cNvSpPr txBox="1"/>
          <p:nvPr/>
        </p:nvSpPr>
        <p:spPr>
          <a:xfrm>
            <a:off x="527495" y="2692411"/>
            <a:ext cx="5747173" cy="1798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667512">
              <a:defRPr spc="-73" sz="584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322" name="image24.jpeg" descr="image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6250" y="1389609"/>
            <a:ext cx="17109439" cy="1136173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ady to eat???…"/>
          <p:cNvSpPr txBox="1"/>
          <p:nvPr/>
        </p:nvSpPr>
        <p:spPr>
          <a:xfrm>
            <a:off x="735105" y="5806232"/>
            <a:ext cx="4774149" cy="351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Ready to eat???</a:t>
            </a:r>
          </a:p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 </a:t>
            </a:r>
          </a:p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  <a:p>
            <a:pPr algn="ctr">
              <a:defRPr spc="-1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2400"/>
              <a:t>[End of presentation]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asa la Cerradilla, Calle Canario,…"/>
          <p:cNvSpPr txBox="1"/>
          <p:nvPr/>
        </p:nvSpPr>
        <p:spPr>
          <a:xfrm>
            <a:off x="1260359" y="4584960"/>
            <a:ext cx="5873083" cy="3685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/>
          <a:p>
            <a: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Casa la Cerradilla, Calle Canario,</a:t>
            </a:r>
          </a:p>
          <a:p>
            <a: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Los Carrascos</a:t>
            </a:r>
            <a:endParaRPr spc="-1"/>
          </a:p>
          <a:p>
            <a:pPr algn="ctr">
              <a:defRPr spc="-100" sz="24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[It’s Carrascos, not Corroscos]</a:t>
            </a:r>
          </a:p>
        </p:txBody>
      </p:sp>
      <p:pic>
        <p:nvPicPr>
          <p:cNvPr id="239" name="image4.tif" descr="image4.t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9676" y="1270080"/>
            <a:ext cx="17968945" cy="11175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0A4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asa la Cerradilla, Calle Canario 2, Las Carrascos, Arboleas, Almeria"/>
          <p:cNvSpPr txBox="1"/>
          <p:nvPr/>
        </p:nvSpPr>
        <p:spPr>
          <a:xfrm>
            <a:off x="1264319" y="3543120"/>
            <a:ext cx="2939042" cy="42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b">
            <a:normAutofit fontScale="100000" lnSpcReduction="0"/>
          </a:bodyPr>
          <a:lstStyle>
            <a:lvl1pPr>
              <a:defRPr spc="-100" sz="3100">
                <a:solidFill>
                  <a:srgbClr val="AA7941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Casa la Cerradilla, Calle Canario 2, Las Carrascos, Arboleas, Almeria</a:t>
            </a:r>
          </a:p>
        </p:txBody>
      </p:sp>
      <p:sp>
        <p:nvSpPr>
          <p:cNvPr id="242" name="A brief introduction"/>
          <p:cNvSpPr txBox="1"/>
          <p:nvPr/>
        </p:nvSpPr>
        <p:spPr>
          <a:xfrm>
            <a:off x="1264319" y="7567559"/>
            <a:ext cx="21855601" cy="22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6000">
                <a:solidFill>
                  <a:srgbClr val="AA794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A brief introduction</a:t>
            </a:r>
          </a:p>
        </p:txBody>
      </p:sp>
      <p:pic>
        <p:nvPicPr>
          <p:cNvPr id="243" name="image5.tif" descr="image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5400" y="1311480"/>
            <a:ext cx="17780041" cy="952488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Annex"/>
          <p:cNvSpPr txBox="1"/>
          <p:nvPr/>
        </p:nvSpPr>
        <p:spPr>
          <a:xfrm>
            <a:off x="15329520" y="7052760"/>
            <a:ext cx="2202841" cy="86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0000"/>
              </a:lnSpc>
              <a:spcBef>
                <a:spcPts val="2400"/>
              </a:spcBef>
              <a:defRPr spc="-1" sz="4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Annex 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18022320" y="9865800"/>
            <a:ext cx="4302000" cy="2057401"/>
            <a:chOff x="0" y="0"/>
            <a:chExt cx="4301999" cy="2057400"/>
          </a:xfrm>
        </p:grpSpPr>
        <p:sp>
          <p:nvSpPr>
            <p:cNvPr id="245" name="Rectangle"/>
            <p:cNvSpPr/>
            <p:nvPr/>
          </p:nvSpPr>
          <p:spPr>
            <a:xfrm>
              <a:off x="0" y="0"/>
              <a:ext cx="4302000" cy="2057400"/>
            </a:xfrm>
            <a:prstGeom prst="rect">
              <a:avLst/>
            </a:prstGeom>
            <a:solidFill>
              <a:srgbClr val="3948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>
                <a:defRPr spc="-1" sz="12400"/>
              </a:pPr>
            </a:p>
          </p:txBody>
        </p:sp>
        <p:sp>
          <p:nvSpPr>
            <p:cNvPr id="246" name="Plan"/>
            <p:cNvSpPr txBox="1"/>
            <p:nvPr/>
          </p:nvSpPr>
          <p:spPr>
            <a:xfrm>
              <a:off x="45000" y="0"/>
              <a:ext cx="4212000" cy="204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pc="-1" sz="12400">
                  <a:solidFill>
                    <a:srgbClr val="AA7941"/>
                  </a:solidFill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pPr/>
              <a:r>
                <a:t>Plan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asa la Cerradilla…"/>
          <p:cNvSpPr txBox="1"/>
          <p:nvPr/>
        </p:nvSpPr>
        <p:spPr>
          <a:xfrm>
            <a:off x="501706" y="3090842"/>
            <a:ext cx="6584111" cy="720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/>
          <a:p>
            <a: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t>Casa la Cerradilla </a:t>
            </a:r>
          </a:p>
          <a:p>
            <a: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  <a:p>
            <a: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pc="-45" sz="3600"/>
              <a:t>The drive and the garage which needs repainting and renaming..</a:t>
            </a:r>
          </a:p>
        </p:txBody>
      </p:sp>
      <p:pic>
        <p:nvPicPr>
          <p:cNvPr id="250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4289" y="1229915"/>
            <a:ext cx="16950595" cy="1125625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"/>
          <p:cNvSpPr txBox="1"/>
          <p:nvPr/>
        </p:nvSpPr>
        <p:spPr>
          <a:xfrm>
            <a:off x="11976025" y="6728389"/>
            <a:ext cx="431950" cy="2592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asa la Cerradilla"/>
          <p:cNvSpPr txBox="1"/>
          <p:nvPr/>
        </p:nvSpPr>
        <p:spPr>
          <a:xfrm>
            <a:off x="363889" y="3987312"/>
            <a:ext cx="6484192" cy="181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749808">
              <a:defRPr spc="-82" sz="656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54" name="image7.jpeg" descr="image7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2470" y="1329844"/>
            <a:ext cx="17122356" cy="1147249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Garage shelving - other contents will be changed ."/>
          <p:cNvSpPr txBox="1"/>
          <p:nvPr/>
        </p:nvSpPr>
        <p:spPr>
          <a:xfrm>
            <a:off x="425795" y="6680627"/>
            <a:ext cx="6001792" cy="335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Garage shelving - other contents will be changed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asa la Cerradilla"/>
          <p:cNvSpPr txBox="1"/>
          <p:nvPr/>
        </p:nvSpPr>
        <p:spPr>
          <a:xfrm>
            <a:off x="463497" y="3708410"/>
            <a:ext cx="6603254" cy="25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 defTabSz="877823">
              <a:defRPr spc="-96" sz="7679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58" name="image8.jpeg" descr="image8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3139" y="712276"/>
            <a:ext cx="16990143" cy="11912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Back door to the garage and kitchen side of house"/>
          <p:cNvSpPr txBox="1"/>
          <p:nvPr/>
        </p:nvSpPr>
        <p:spPr>
          <a:xfrm>
            <a:off x="1320479" y="7806600"/>
            <a:ext cx="4722301" cy="53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Back door to the garage and kitchen side of house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asa la Cerradilla"/>
          <p:cNvSpPr txBox="1"/>
          <p:nvPr/>
        </p:nvSpPr>
        <p:spPr>
          <a:xfrm>
            <a:off x="-48978" y="1995156"/>
            <a:ext cx="8960225" cy="25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62" name="image9.jpeg" descr="image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3313" y="1215330"/>
            <a:ext cx="14761766" cy="11400122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View from the gate beside the garage"/>
          <p:cNvSpPr txBox="1"/>
          <p:nvPr/>
        </p:nvSpPr>
        <p:spPr>
          <a:xfrm>
            <a:off x="1174311" y="6886062"/>
            <a:ext cx="6513648" cy="544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View from the gate beside the garage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asa la Cerradilla"/>
          <p:cNvSpPr txBox="1"/>
          <p:nvPr/>
        </p:nvSpPr>
        <p:spPr>
          <a:xfrm>
            <a:off x="583026" y="1596724"/>
            <a:ext cx="5789349" cy="286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normAutofit fontScale="100000" lnSpcReduction="0"/>
          </a:bodyPr>
          <a:lstStyle>
            <a:lvl1pPr algn="ctr">
              <a:defRPr spc="-100" sz="80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Casa la Cerradilla</a:t>
            </a:r>
          </a:p>
        </p:txBody>
      </p:sp>
      <p:pic>
        <p:nvPicPr>
          <p:cNvPr id="266" name="image10.jpeg" descr="image10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2076" y="1186635"/>
            <a:ext cx="16882285" cy="1134261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e back garden and steps to the roof terrace"/>
          <p:cNvSpPr txBox="1"/>
          <p:nvPr/>
        </p:nvSpPr>
        <p:spPr>
          <a:xfrm>
            <a:off x="208476" y="5986752"/>
            <a:ext cx="6538449" cy="3810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normAutofit fontScale="100000" lnSpcReduction="0"/>
          </a:bodyPr>
          <a:lstStyle>
            <a:lvl1pPr algn="ctr">
              <a:defRPr spc="-100" sz="4800">
                <a:solidFill>
                  <a:srgbClr val="BB7B3E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The back garden and steps to the roof terrace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